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Noto Sans CJK KR DemiLight" panose="020B0600000101010101" charset="-127"/>
      <p:regular r:id="rId11"/>
    </p:embeddedFont>
    <p:embeddedFont>
      <p:font typeface="paybooc Bold" panose="020B0600000101010101" charset="-127"/>
      <p:bold r:id="rId12"/>
    </p:embeddedFont>
    <p:embeddedFont>
      <p:font typeface="paybooc ExtraBold" panose="020B0600000101010101" charset="-127"/>
      <p:bold r:id="rId13"/>
    </p:embeddedFont>
    <p:embeddedFont>
      <p:font typeface="paybooc Medium" panose="020B0600000101010101" charset="-127"/>
      <p:bold r:id="rId14"/>
    </p:embeddedFont>
    <p:embeddedFont>
      <p:font typeface="Pretendard Bold" panose="020B0600000101010101" charset="-127"/>
      <p:bold r:id="rId15"/>
    </p:embeddedFont>
    <p:embeddedFont>
      <p:font typeface="Pretendard Regular" panose="020B0600000101010101" charset="-127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-6" y="-18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7T07:26:08.57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1405 3 24575,'-190'-2'0,"-208"5"0,358 0 0,1 2 0,0 1 0,0 2 0,-40 14 0,56-14 0,1 1 0,-1 0 0,2 2 0,-1 1 0,2 1 0,-1 0 0,-34 32 0,51-41 0,-56 52 0,-68 85 0,111-119 0,1 0 0,0 2 0,2 0 0,1 0 0,1 1 0,2 1 0,-15 50 0,4 20 0,5 1 0,-6 134 0,24 199 0,3-353 0,3 0 0,27 114 0,-21-139 0,2-1 0,2 0 0,2-1 0,39 69 0,-43-94 0,2 0 0,0-2 0,1 0 0,1-1 0,1 0 0,1-2 0,1-1 0,1-1 0,0 0 0,1-2 0,1-1 0,34 14 0,-14-10 0,2-2 0,0-1 0,0-3 0,1-2 0,1-3 0,71 5 0,537-14 0,-634-2 0,-1-1 0,0 0 0,0-2 0,0-1 0,-1 0 0,1-2 0,-2 0 0,0-2 0,25-15 0,19-18 0,83-72 0,-137 107 0,166-151 0,-154 136 0,-1-1 0,-1-2 0,-1 0 0,-2-1 0,17-34 0,-7 5 0,-3-1 0,-3-1 0,-2 0 0,-2-2 0,-4 0 0,-2-1 0,-3 0 0,2-108 0,-11 99 0,-12-87 0,8 128 0,-2 1 0,-1 0 0,-1 1 0,-2-1 0,-21-43 0,-13-13 0,-85-123 0,105 175 0,-2 1 0,-1 1 0,-1 2 0,-1 0 0,-2 2 0,-42-28 0,44 39 0,0 1 0,-1 1 0,0 2 0,-1 1 0,-39-8 0,24 7 0,-58-25 0,15 1-1365,52 23-5461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7T07:26:09.70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1287 24575,'348'-76'0,"891"-244"-511,-25-78 0,-836 226 740,-294 131-208,85-27 568,-5 2-406,-68 14-210,-71 36-164,1 1 0,0 2 0,0 1-1,2 1 1,-1 1 0,32-7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5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495300"/>
            <a:ext cx="16903700" cy="9296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228600"/>
            <a:ext cx="190500" cy="622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0" y="228600"/>
            <a:ext cx="190500" cy="622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700" y="228600"/>
            <a:ext cx="190500" cy="622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228600"/>
            <a:ext cx="190500" cy="622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100" y="228600"/>
            <a:ext cx="190500" cy="622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0400" y="228600"/>
            <a:ext cx="190500" cy="622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5100" y="228600"/>
            <a:ext cx="190500" cy="622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9800" y="228600"/>
            <a:ext cx="190500" cy="622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00" y="228600"/>
            <a:ext cx="190500" cy="622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0" y="228600"/>
            <a:ext cx="190500" cy="6223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425700" y="3568700"/>
            <a:ext cx="13436600" cy="311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-US" sz="9100" b="0" i="0" u="none" strike="noStrike" dirty="0">
                <a:solidFill>
                  <a:srgbClr val="90A4A5"/>
                </a:solidFill>
                <a:latin typeface="paybooc Medium"/>
              </a:rPr>
              <a:t>2D</a:t>
            </a:r>
            <a:r>
              <a:rPr lang="ko-KR" sz="9100" b="0" i="0" u="none" strike="noStrike" dirty="0">
                <a:solidFill>
                  <a:srgbClr val="90A4A5"/>
                </a:solidFill>
                <a:ea typeface="paybooc Medium"/>
              </a:rPr>
              <a:t>게임</a:t>
            </a:r>
            <a:r>
              <a:rPr lang="en-US" sz="9100" b="0" i="0" u="none" strike="noStrike" dirty="0">
                <a:solidFill>
                  <a:srgbClr val="90A4A5"/>
                </a:solidFill>
                <a:latin typeface="paybooc Medium"/>
              </a:rPr>
              <a:t> </a:t>
            </a:r>
            <a:r>
              <a:rPr lang="ko-KR" sz="9100" b="0" i="0" u="none" strike="noStrike" dirty="0">
                <a:solidFill>
                  <a:srgbClr val="90A4A5"/>
                </a:solidFill>
                <a:ea typeface="paybooc Medium"/>
              </a:rPr>
              <a:t>프로그래밍</a:t>
            </a:r>
          </a:p>
          <a:p>
            <a:pPr lvl="0" algn="ctr">
              <a:lnSpc>
                <a:spcPct val="107899"/>
              </a:lnSpc>
            </a:pPr>
            <a:r>
              <a:rPr lang="ko-KR" altLang="en-US" sz="9100" b="0" i="0" u="none" strike="noStrike" dirty="0">
                <a:solidFill>
                  <a:srgbClr val="90A4A5"/>
                </a:solidFill>
                <a:latin typeface="paybooc Medium"/>
              </a:rPr>
              <a:t>프로젝트</a:t>
            </a:r>
            <a:r>
              <a:rPr lang="en-US" sz="9100" b="0" i="0" u="none" strike="noStrike" dirty="0">
                <a:solidFill>
                  <a:srgbClr val="90A4A5"/>
                </a:solidFill>
                <a:latin typeface="paybooc Medium"/>
              </a:rPr>
              <a:t>1</a:t>
            </a:r>
            <a:r>
              <a:rPr lang="ko-KR" sz="9100" b="0" i="0" u="none" strike="noStrike" dirty="0">
                <a:solidFill>
                  <a:srgbClr val="90A4A5"/>
                </a:solidFill>
                <a:ea typeface="paybooc Medium"/>
              </a:rPr>
              <a:t>차</a:t>
            </a:r>
            <a:r>
              <a:rPr lang="en-US" sz="9100" b="0" i="0" u="none" strike="noStrike" dirty="0">
                <a:solidFill>
                  <a:srgbClr val="90A4A5"/>
                </a:solidFill>
                <a:latin typeface="paybooc Medium"/>
              </a:rPr>
              <a:t> </a:t>
            </a:r>
            <a:r>
              <a:rPr lang="ko-KR" sz="9100" b="0" i="0" u="none" strike="noStrike" dirty="0">
                <a:solidFill>
                  <a:srgbClr val="90A4A5"/>
                </a:solidFill>
                <a:ea typeface="paybooc Medium"/>
              </a:rPr>
              <a:t>발표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416800" y="7340600"/>
            <a:ext cx="35433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200" b="0" i="0" u="none" strike="noStrike">
                <a:solidFill>
                  <a:srgbClr val="C2C2C2"/>
                </a:solidFill>
                <a:latin typeface="Pretendard Regular"/>
              </a:rPr>
              <a:t>2022182028 </a:t>
            </a:r>
            <a:r>
              <a:rPr lang="ko-KR" sz="3200" b="0" i="0" u="none" strike="noStrike">
                <a:solidFill>
                  <a:srgbClr val="C2C2C2"/>
                </a:solidFill>
                <a:ea typeface="Pretendard Regular"/>
              </a:rPr>
              <a:t>이재훈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495300"/>
            <a:ext cx="16903700" cy="9296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3238500"/>
            <a:ext cx="149225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200" y="5207000"/>
            <a:ext cx="149225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200" y="7188200"/>
            <a:ext cx="14922500" cy="1739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8300" y="228600"/>
            <a:ext cx="190500" cy="622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3000" y="228600"/>
            <a:ext cx="190500" cy="622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7700" y="228600"/>
            <a:ext cx="190500" cy="622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2400" y="228600"/>
            <a:ext cx="190500" cy="622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7100" y="228600"/>
            <a:ext cx="190500" cy="6223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0400" y="228600"/>
            <a:ext cx="190500" cy="622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35100" y="228600"/>
            <a:ext cx="190500" cy="622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9800" y="228600"/>
            <a:ext cx="190500" cy="622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84500" y="228600"/>
            <a:ext cx="190500" cy="622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59200" y="228600"/>
            <a:ext cx="190500" cy="6223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6197600" y="7937500"/>
            <a:ext cx="59690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700" b="0" i="0" u="none" strike="noStrike">
                <a:solidFill>
                  <a:srgbClr val="373737"/>
                </a:solidFill>
                <a:ea typeface="Noto Sans CJK KR DemiLight"/>
              </a:rPr>
              <a:t>스테이지</a:t>
            </a:r>
            <a:r>
              <a:rPr lang="en-US" sz="1700" b="0" i="0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1700" b="0" i="0" u="none" strike="noStrike">
                <a:solidFill>
                  <a:srgbClr val="373737"/>
                </a:solidFill>
                <a:ea typeface="Noto Sans CJK KR DemiLight"/>
              </a:rPr>
              <a:t>클리어</a:t>
            </a:r>
            <a:r>
              <a:rPr lang="en-US" sz="1700" b="0" i="0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1700" b="0" i="0" u="none" strike="noStrike">
                <a:solidFill>
                  <a:srgbClr val="373737"/>
                </a:solidFill>
                <a:ea typeface="Noto Sans CJK KR DemiLight"/>
              </a:rPr>
              <a:t>시</a:t>
            </a:r>
            <a:r>
              <a:rPr lang="en-US" sz="1700" b="0" i="0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1700" b="0" i="0" u="none" strike="noStrike">
                <a:solidFill>
                  <a:srgbClr val="373737"/>
                </a:solidFill>
                <a:ea typeface="Noto Sans CJK KR DemiLight"/>
              </a:rPr>
              <a:t>랜덤</a:t>
            </a:r>
            <a:r>
              <a:rPr lang="en-US" sz="1700" b="0" i="0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1700" b="0" i="0" u="none" strike="noStrike">
                <a:solidFill>
                  <a:srgbClr val="373737"/>
                </a:solidFill>
                <a:ea typeface="Noto Sans CJK KR DemiLight"/>
              </a:rPr>
              <a:t>강화</a:t>
            </a:r>
            <a:r>
              <a:rPr lang="en-US" sz="1700" b="0" i="0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1700" b="0" i="0" u="none" strike="noStrike">
                <a:solidFill>
                  <a:srgbClr val="373737"/>
                </a:solidFill>
                <a:ea typeface="Noto Sans CJK KR DemiLight"/>
              </a:rPr>
              <a:t>아이템</a:t>
            </a:r>
            <a:r>
              <a:rPr lang="en-US" sz="1700" b="0" i="0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1700" b="0" i="0" u="none" strike="noStrike">
                <a:solidFill>
                  <a:srgbClr val="373737"/>
                </a:solidFill>
                <a:ea typeface="Noto Sans CJK KR DemiLight"/>
              </a:rPr>
              <a:t>획득</a:t>
            </a:r>
          </a:p>
          <a:p>
            <a:pPr lvl="0" algn="ctr">
              <a:lnSpc>
                <a:spcPct val="99600"/>
              </a:lnSpc>
            </a:pPr>
            <a:r>
              <a:rPr lang="ko-KR" sz="1700" b="0" i="0" u="none" strike="noStrike">
                <a:solidFill>
                  <a:srgbClr val="373737"/>
                </a:solidFill>
                <a:ea typeface="Noto Sans CJK KR DemiLight"/>
              </a:rPr>
              <a:t>게임을</a:t>
            </a:r>
            <a:r>
              <a:rPr lang="en-US" sz="1700" b="0" i="0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1700" b="0" i="0" u="none" strike="noStrike">
                <a:solidFill>
                  <a:srgbClr val="373737"/>
                </a:solidFill>
                <a:ea typeface="Noto Sans CJK KR DemiLight"/>
              </a:rPr>
              <a:t>플레이</a:t>
            </a:r>
            <a:r>
              <a:rPr lang="en-US" sz="1700" b="0" i="0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1700" b="0" i="0" u="none" strike="noStrike">
                <a:solidFill>
                  <a:srgbClr val="373737"/>
                </a:solidFill>
                <a:ea typeface="Noto Sans CJK KR DemiLight"/>
              </a:rPr>
              <a:t>하며</a:t>
            </a:r>
            <a:r>
              <a:rPr lang="en-US" sz="1700" b="0" i="0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1700" b="0" i="0" u="none" strike="noStrike">
                <a:solidFill>
                  <a:srgbClr val="373737"/>
                </a:solidFill>
                <a:ea typeface="Noto Sans CJK KR DemiLight"/>
              </a:rPr>
              <a:t>영구</a:t>
            </a:r>
            <a:r>
              <a:rPr lang="en-US" sz="1700" b="0" i="0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1700" b="0" i="0" u="none" strike="noStrike">
                <a:solidFill>
                  <a:srgbClr val="373737"/>
                </a:solidFill>
                <a:ea typeface="Noto Sans CJK KR DemiLight"/>
              </a:rPr>
              <a:t>재화</a:t>
            </a:r>
            <a:r>
              <a:rPr lang="en-US" sz="1700" b="0" i="0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1700" b="0" i="0" u="none" strike="noStrike">
                <a:solidFill>
                  <a:srgbClr val="373737"/>
                </a:solidFill>
                <a:ea typeface="Noto Sans CJK KR DemiLight"/>
              </a:rPr>
              <a:t>획득</a:t>
            </a:r>
          </a:p>
          <a:p>
            <a:pPr lvl="0" algn="ctr">
              <a:lnSpc>
                <a:spcPct val="99600"/>
              </a:lnSpc>
            </a:pPr>
            <a:r>
              <a:rPr lang="ko-KR" sz="1700" b="0" i="0" u="none" strike="noStrike">
                <a:solidFill>
                  <a:srgbClr val="373737"/>
                </a:solidFill>
                <a:ea typeface="Noto Sans CJK KR DemiLight"/>
              </a:rPr>
              <a:t>영혼</a:t>
            </a:r>
            <a:r>
              <a:rPr lang="en-US" sz="1700" b="0" i="0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1700" b="0" i="0" u="none" strike="noStrike">
                <a:solidFill>
                  <a:srgbClr val="373737"/>
                </a:solidFill>
                <a:ea typeface="Noto Sans CJK KR DemiLight"/>
              </a:rPr>
              <a:t>재화를</a:t>
            </a:r>
            <a:r>
              <a:rPr lang="en-US" sz="1700" b="0" i="0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1700" b="0" i="0" u="none" strike="noStrike">
                <a:solidFill>
                  <a:srgbClr val="373737"/>
                </a:solidFill>
                <a:ea typeface="Noto Sans CJK KR DemiLight"/>
              </a:rPr>
              <a:t>통해</a:t>
            </a:r>
            <a:r>
              <a:rPr lang="en-US" sz="1700" b="0" i="0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1700" b="0" i="0" u="none" strike="noStrike">
                <a:solidFill>
                  <a:srgbClr val="373737"/>
                </a:solidFill>
                <a:ea typeface="Noto Sans CJK KR DemiLight"/>
              </a:rPr>
              <a:t>스킬</a:t>
            </a:r>
            <a:r>
              <a:rPr lang="en-US" sz="1700" b="0" i="0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1700" b="0" i="0" u="none" strike="noStrike">
                <a:solidFill>
                  <a:srgbClr val="373737"/>
                </a:solidFill>
                <a:ea typeface="Noto Sans CJK KR DemiLight"/>
              </a:rPr>
              <a:t>해금</a:t>
            </a:r>
            <a:r>
              <a:rPr lang="en-US" sz="1700" b="0" i="0" u="none" strike="noStrike">
                <a:solidFill>
                  <a:srgbClr val="373737"/>
                </a:solidFill>
                <a:latin typeface="Noto Sans CJK KR DemiLight"/>
              </a:rPr>
              <a:t>, </a:t>
            </a:r>
            <a:r>
              <a:rPr lang="ko-KR" sz="1700" b="0" i="0" u="none" strike="noStrike">
                <a:solidFill>
                  <a:srgbClr val="373737"/>
                </a:solidFill>
                <a:ea typeface="Noto Sans CJK KR DemiLight"/>
              </a:rPr>
              <a:t>강화</a:t>
            </a:r>
            <a:r>
              <a:rPr lang="en-US" sz="1700" b="0" i="0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1700" b="0" i="0" u="none" strike="noStrike">
                <a:solidFill>
                  <a:srgbClr val="373737"/>
                </a:solidFill>
                <a:ea typeface="Noto Sans CJK KR DemiLight"/>
              </a:rPr>
              <a:t>또는</a:t>
            </a:r>
            <a:r>
              <a:rPr lang="en-US" sz="1700" b="0" i="0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1700" b="0" i="0" u="none" strike="noStrike">
                <a:solidFill>
                  <a:srgbClr val="373737"/>
                </a:solidFill>
                <a:ea typeface="Noto Sans CJK KR DemiLight"/>
              </a:rPr>
              <a:t>능력치</a:t>
            </a:r>
            <a:r>
              <a:rPr lang="en-US" sz="1700" b="0" i="0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1700" b="0" i="0" u="none" strike="noStrike">
                <a:solidFill>
                  <a:srgbClr val="373737"/>
                </a:solidFill>
                <a:ea typeface="Noto Sans CJK KR DemiLight"/>
              </a:rPr>
              <a:t>강화하는</a:t>
            </a:r>
            <a:r>
              <a:rPr lang="en-US" sz="1700" b="0" i="0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1700" b="0" i="0" u="none" strike="noStrike">
                <a:solidFill>
                  <a:srgbClr val="373737"/>
                </a:solidFill>
                <a:ea typeface="Noto Sans CJK KR DemiLight"/>
              </a:rPr>
              <a:t>시스템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565900" y="7480300"/>
            <a:ext cx="5232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 spc="-100">
                <a:solidFill>
                  <a:srgbClr val="373737"/>
                </a:solidFill>
                <a:ea typeface="paybooc Bold"/>
              </a:rPr>
              <a:t>보상</a:t>
            </a:r>
            <a:r>
              <a:rPr lang="en-US" sz="2200" b="0" i="0" u="none" strike="noStrike" spc="-100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200" b="0" i="0" u="none" strike="noStrike" spc="-100">
                <a:solidFill>
                  <a:srgbClr val="373737"/>
                </a:solidFill>
                <a:ea typeface="paybooc Bold"/>
              </a:rPr>
              <a:t>시스템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057400" y="7874000"/>
            <a:ext cx="8255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700" b="0" i="0" u="none" strike="noStrike">
                <a:solidFill>
                  <a:srgbClr val="90A4A5"/>
                </a:solidFill>
                <a:latin typeface="paybooc ExtraBold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327400" y="5918200"/>
            <a:ext cx="116967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700" b="0" i="0" u="none" strike="noStrike">
                <a:solidFill>
                  <a:srgbClr val="373737"/>
                </a:solidFill>
                <a:ea typeface="Noto Sans CJK KR DemiLight"/>
              </a:rPr>
              <a:t>죽으면</a:t>
            </a:r>
            <a:r>
              <a:rPr lang="en-US" sz="1700" b="0" i="0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1700" b="0" i="0" u="none" strike="noStrike">
                <a:solidFill>
                  <a:srgbClr val="373737"/>
                </a:solidFill>
                <a:ea typeface="Noto Sans CJK KR DemiLight"/>
              </a:rPr>
              <a:t>처음부터</a:t>
            </a:r>
            <a:r>
              <a:rPr lang="en-US" sz="1700" b="0" i="0" u="none" strike="noStrike">
                <a:solidFill>
                  <a:srgbClr val="373737"/>
                </a:solidFill>
                <a:latin typeface="Noto Sans CJK KR DemiLight"/>
              </a:rPr>
              <a:t>?</a:t>
            </a:r>
          </a:p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373737"/>
                </a:solidFill>
                <a:latin typeface="Noto Sans CJK KR DemiLight"/>
              </a:rPr>
              <a:t>NO!</a:t>
            </a:r>
          </a:p>
          <a:p>
            <a:pPr lvl="0" algn="ctr">
              <a:lnSpc>
                <a:spcPct val="99600"/>
              </a:lnSpc>
            </a:pPr>
            <a:r>
              <a:rPr lang="ko-KR" sz="1700" b="0" i="0" u="none" strike="noStrike">
                <a:solidFill>
                  <a:srgbClr val="373737"/>
                </a:solidFill>
                <a:ea typeface="Noto Sans CJK KR DemiLight"/>
              </a:rPr>
              <a:t>영구적</a:t>
            </a:r>
            <a:r>
              <a:rPr lang="en-US" sz="1700" b="0" i="0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1700" b="0" i="0" u="none" strike="noStrike">
                <a:solidFill>
                  <a:srgbClr val="373737"/>
                </a:solidFill>
                <a:ea typeface="Noto Sans CJK KR DemiLight"/>
              </a:rPr>
              <a:t>죽음</a:t>
            </a:r>
            <a:r>
              <a:rPr lang="en-US" sz="1700" b="0" i="0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1700" b="0" i="0" u="none" strike="noStrike">
                <a:solidFill>
                  <a:srgbClr val="373737"/>
                </a:solidFill>
                <a:ea typeface="Noto Sans CJK KR DemiLight"/>
              </a:rPr>
              <a:t>대신</a:t>
            </a:r>
            <a:r>
              <a:rPr lang="en-US" sz="1700" b="0" i="0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1700" b="0" i="0" u="none" strike="noStrike">
                <a:solidFill>
                  <a:srgbClr val="373737"/>
                </a:solidFill>
                <a:ea typeface="Noto Sans CJK KR DemiLight"/>
              </a:rPr>
              <a:t>일부</a:t>
            </a:r>
            <a:r>
              <a:rPr lang="en-US" sz="1700" b="0" i="0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1700" b="0" i="0" u="none" strike="noStrike">
                <a:solidFill>
                  <a:srgbClr val="373737"/>
                </a:solidFill>
                <a:ea typeface="Noto Sans CJK KR DemiLight"/>
              </a:rPr>
              <a:t>진행도</a:t>
            </a:r>
            <a:r>
              <a:rPr lang="en-US" sz="1700" b="0" i="0" u="none" strike="noStrike">
                <a:solidFill>
                  <a:srgbClr val="373737"/>
                </a:solidFill>
                <a:latin typeface="Noto Sans CJK KR DemiLight"/>
              </a:rPr>
              <a:t>(</a:t>
            </a:r>
            <a:r>
              <a:rPr lang="ko-KR" sz="1700" b="0" i="0" u="none" strike="noStrike">
                <a:solidFill>
                  <a:srgbClr val="373737"/>
                </a:solidFill>
                <a:ea typeface="Noto Sans CJK KR DemiLight"/>
              </a:rPr>
              <a:t>스킬</a:t>
            </a:r>
            <a:r>
              <a:rPr lang="en-US" sz="1700" b="0" i="0" u="none" strike="noStrike">
                <a:solidFill>
                  <a:srgbClr val="373737"/>
                </a:solidFill>
                <a:latin typeface="Noto Sans CJK KR DemiLight"/>
              </a:rPr>
              <a:t>, </a:t>
            </a:r>
            <a:r>
              <a:rPr lang="ko-KR" sz="1700" b="0" i="0" u="none" strike="noStrike">
                <a:solidFill>
                  <a:srgbClr val="373737"/>
                </a:solidFill>
                <a:ea typeface="Noto Sans CJK KR DemiLight"/>
              </a:rPr>
              <a:t>게임</a:t>
            </a:r>
            <a:r>
              <a:rPr lang="en-US" sz="1700" b="0" i="0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1700" b="0" i="0" u="none" strike="noStrike">
                <a:solidFill>
                  <a:srgbClr val="373737"/>
                </a:solidFill>
                <a:ea typeface="Noto Sans CJK KR DemiLight"/>
              </a:rPr>
              <a:t>재화</a:t>
            </a:r>
            <a:r>
              <a:rPr lang="en-US" sz="1700" b="0" i="0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1700" b="0" i="0" u="none" strike="noStrike">
                <a:solidFill>
                  <a:srgbClr val="373737"/>
                </a:solidFill>
                <a:ea typeface="Noto Sans CJK KR DemiLight"/>
              </a:rPr>
              <a:t>등</a:t>
            </a:r>
            <a:r>
              <a:rPr lang="en-US" sz="1700" b="0" i="0" u="none" strike="noStrike">
                <a:solidFill>
                  <a:srgbClr val="373737"/>
                </a:solidFill>
                <a:latin typeface="Noto Sans CJK KR DemiLight"/>
              </a:rPr>
              <a:t>)</a:t>
            </a:r>
            <a:r>
              <a:rPr lang="ko-KR" sz="1700" b="0" i="0" u="none" strike="noStrike">
                <a:solidFill>
                  <a:srgbClr val="373737"/>
                </a:solidFill>
                <a:ea typeface="Noto Sans CJK KR DemiLight"/>
              </a:rPr>
              <a:t>가</a:t>
            </a:r>
            <a:r>
              <a:rPr lang="en-US" sz="1700" b="0" i="0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1700" b="0" i="0" u="none" strike="noStrike">
                <a:solidFill>
                  <a:srgbClr val="373737"/>
                </a:solidFill>
                <a:ea typeface="Noto Sans CJK KR DemiLight"/>
              </a:rPr>
              <a:t>지속적으로</a:t>
            </a:r>
            <a:r>
              <a:rPr lang="en-US" sz="1700" b="0" i="0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1700" b="0" i="0" u="none" strike="noStrike">
                <a:solidFill>
                  <a:srgbClr val="373737"/>
                </a:solidFill>
                <a:ea typeface="Noto Sans CJK KR DemiLight"/>
              </a:rPr>
              <a:t>누적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527800" y="5461000"/>
            <a:ext cx="5232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 spc="-100">
                <a:solidFill>
                  <a:srgbClr val="373737"/>
                </a:solidFill>
                <a:ea typeface="paybooc Bold"/>
              </a:rPr>
              <a:t>점진적인</a:t>
            </a:r>
            <a:r>
              <a:rPr lang="en-US" sz="2200" b="0" i="0" u="none" strike="noStrike" spc="-100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200" b="0" i="0" u="none" strike="noStrike" spc="-100">
                <a:solidFill>
                  <a:srgbClr val="373737"/>
                </a:solidFill>
                <a:ea typeface="paybooc Bold"/>
              </a:rPr>
              <a:t>성장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57400" y="5892800"/>
            <a:ext cx="8255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700" b="0" i="0" u="none" strike="noStrike">
                <a:solidFill>
                  <a:srgbClr val="90A4A5"/>
                </a:solidFill>
                <a:latin typeface="paybooc ExtraBold"/>
              </a:rPr>
              <a:t>02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578600" y="4127500"/>
            <a:ext cx="5130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700" b="0" i="0" u="none" strike="noStrike" dirty="0">
                <a:solidFill>
                  <a:srgbClr val="373737"/>
                </a:solidFill>
                <a:ea typeface="Noto Sans CJK KR DemiLight"/>
              </a:rPr>
              <a:t>클리어를</a:t>
            </a:r>
            <a:r>
              <a:rPr lang="en-US" sz="1700" b="0" i="0" u="none" strike="noStrike" dirty="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1700" b="0" i="0" u="none" strike="noStrike" dirty="0">
                <a:solidFill>
                  <a:srgbClr val="373737"/>
                </a:solidFill>
                <a:ea typeface="Noto Sans CJK KR DemiLight"/>
              </a:rPr>
              <a:t>위해</a:t>
            </a:r>
            <a:r>
              <a:rPr lang="en-US" sz="1700" b="0" i="0" u="none" strike="noStrike" dirty="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1700" b="0" i="0" u="none" strike="noStrike" dirty="0">
                <a:solidFill>
                  <a:srgbClr val="373737"/>
                </a:solidFill>
                <a:ea typeface="Noto Sans CJK KR DemiLight"/>
              </a:rPr>
              <a:t>계속해서</a:t>
            </a:r>
            <a:r>
              <a:rPr lang="en-US" sz="1700" b="0" i="0" u="none" strike="noStrike" dirty="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altLang="en-US" sz="1700" b="0" i="0" u="none" strike="noStrike" dirty="0">
                <a:solidFill>
                  <a:srgbClr val="373737"/>
                </a:solidFill>
                <a:latin typeface="Noto Sans CJK KR DemiLight"/>
              </a:rPr>
              <a:t>재</a:t>
            </a:r>
            <a:r>
              <a:rPr lang="ko-KR" sz="1700" b="0" i="0" u="none" strike="noStrike" dirty="0">
                <a:solidFill>
                  <a:srgbClr val="373737"/>
                </a:solidFill>
                <a:ea typeface="Noto Sans CJK KR DemiLight"/>
              </a:rPr>
              <a:t>도전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527800" y="3530600"/>
            <a:ext cx="5232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 spc="-100">
                <a:solidFill>
                  <a:srgbClr val="373737"/>
                </a:solidFill>
                <a:ea typeface="paybooc Bold"/>
              </a:rPr>
              <a:t>반복적인</a:t>
            </a:r>
            <a:r>
              <a:rPr lang="en-US" sz="2200" b="0" i="0" u="none" strike="noStrike" spc="-100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200" b="0" i="0" u="none" strike="noStrike" spc="-100">
                <a:solidFill>
                  <a:srgbClr val="373737"/>
                </a:solidFill>
                <a:ea typeface="paybooc Bold"/>
              </a:rPr>
              <a:t>플레이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057400" y="3924300"/>
            <a:ext cx="8255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700" b="0" i="0" u="none" strike="noStrike">
                <a:solidFill>
                  <a:srgbClr val="90A4A5"/>
                </a:solidFill>
                <a:latin typeface="paybooc ExtraBold"/>
              </a:rPr>
              <a:t>01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054600" y="1917700"/>
            <a:ext cx="81788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 dirty="0">
                <a:solidFill>
                  <a:srgbClr val="373737"/>
                </a:solidFill>
                <a:ea typeface="paybooc ExtraBold"/>
              </a:rPr>
              <a:t>게임</a:t>
            </a:r>
            <a:r>
              <a:rPr lang="en-US" sz="5000" b="0" i="0" u="none" strike="noStrike" dirty="0">
                <a:solidFill>
                  <a:srgbClr val="373737"/>
                </a:solidFill>
                <a:latin typeface="paybooc ExtraBold"/>
              </a:rPr>
              <a:t> </a:t>
            </a:r>
            <a:r>
              <a:rPr lang="ko-KR" altLang="en-US" sz="5000" b="0" i="0" u="none" strike="noStrike" dirty="0">
                <a:solidFill>
                  <a:srgbClr val="373737"/>
                </a:solidFill>
                <a:latin typeface="paybooc ExtraBold"/>
                <a:ea typeface="paybooc ExtraBold"/>
              </a:rPr>
              <a:t>컨셉</a:t>
            </a:r>
            <a:r>
              <a:rPr lang="en-US" sz="5000" b="0" i="0" u="none" strike="noStrike" dirty="0">
                <a:solidFill>
                  <a:srgbClr val="373737"/>
                </a:solidFill>
                <a:latin typeface="paybooc ExtraBold"/>
              </a:rPr>
              <a:t> : </a:t>
            </a:r>
            <a:r>
              <a:rPr lang="ko-KR" sz="5000" b="0" i="0" u="none" strike="noStrike" dirty="0" err="1">
                <a:solidFill>
                  <a:srgbClr val="373737"/>
                </a:solidFill>
                <a:ea typeface="paybooc ExtraBold"/>
              </a:rPr>
              <a:t>로그라이트</a:t>
            </a:r>
            <a:r>
              <a:rPr lang="en-US" sz="5000" b="0" i="0" u="none" strike="noStrike" dirty="0">
                <a:solidFill>
                  <a:srgbClr val="373737"/>
                </a:solidFill>
                <a:latin typeface="paybooc ExtraBold"/>
              </a:rPr>
              <a:t> RPG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495300"/>
            <a:ext cx="16891000" cy="9296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300" y="1447800"/>
            <a:ext cx="15532100" cy="1041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300" y="228600"/>
            <a:ext cx="190500" cy="622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00" y="228600"/>
            <a:ext cx="190500" cy="622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700" y="228600"/>
            <a:ext cx="190500" cy="622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228600"/>
            <a:ext cx="190500" cy="622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100" y="228600"/>
            <a:ext cx="190500" cy="6223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0400" y="228600"/>
            <a:ext cx="190500" cy="622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5100" y="228600"/>
            <a:ext cx="190500" cy="622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9800" y="228600"/>
            <a:ext cx="190500" cy="622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4500" y="228600"/>
            <a:ext cx="190500" cy="622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0" y="228600"/>
            <a:ext cx="190500" cy="622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900" y="3340100"/>
            <a:ext cx="10058400" cy="4991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695700" y="1587500"/>
            <a:ext cx="11785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800" b="0" i="0" u="none" strike="noStrike">
                <a:solidFill>
                  <a:srgbClr val="373737"/>
                </a:solidFill>
                <a:ea typeface="paybooc Bold"/>
              </a:rPr>
              <a:t>게임</a:t>
            </a:r>
            <a:r>
              <a:rPr lang="en-US" sz="48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4800" b="0" i="0" u="none" strike="noStrike">
                <a:solidFill>
                  <a:srgbClr val="373737"/>
                </a:solidFill>
                <a:ea typeface="paybooc Bold"/>
              </a:rPr>
              <a:t>시작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62100" y="1638300"/>
            <a:ext cx="7874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800" b="0" i="0" u="none" strike="noStrike">
                <a:solidFill>
                  <a:srgbClr val="FFFFFF"/>
                </a:solidFill>
                <a:latin typeface="paybooc ExtraBold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280900" y="3365500"/>
            <a:ext cx="49149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1.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스테이지에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따른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몬스터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구성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280900" y="4953000"/>
            <a:ext cx="44958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2.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모든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적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처치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시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보상</a:t>
            </a: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획득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598400" y="4013200"/>
            <a:ext cx="4267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스테이지가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올라갈수록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몬스터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능력치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강화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004800" y="4419600"/>
            <a:ext cx="34417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진행도에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따른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몬스터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종류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다양화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788900" y="5575300"/>
            <a:ext cx="34417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스테이지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클리어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영구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재화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획득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827000" y="6019800"/>
            <a:ext cx="3378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사망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전까지의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능력치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상승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아이템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00200" y="2997200"/>
            <a:ext cx="1854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게임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ovis loop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중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306300" y="6388100"/>
            <a:ext cx="12192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Pretendard Regular"/>
              </a:rPr>
              <a:t>3. </a:t>
            </a:r>
            <a:r>
              <a:rPr lang="ko-KR" sz="3200" b="0" i="0" u="none" strike="noStrike">
                <a:solidFill>
                  <a:srgbClr val="000000"/>
                </a:solidFill>
                <a:ea typeface="Pretendard Regular"/>
              </a:rPr>
              <a:t>조작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814300" y="7010400"/>
            <a:ext cx="10287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AD :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이동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776200" y="7454900"/>
            <a:ext cx="1473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SPACE :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점프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776200" y="7912100"/>
            <a:ext cx="187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SHIFT :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무적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대쉬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776200" y="8331200"/>
            <a:ext cx="1371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J  :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기본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공격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776200" y="8724900"/>
            <a:ext cx="11049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K, L :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스킬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495300"/>
            <a:ext cx="16891000" cy="9296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300" y="1447800"/>
            <a:ext cx="15532100" cy="1041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300" y="228600"/>
            <a:ext cx="190500" cy="622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00" y="228600"/>
            <a:ext cx="190500" cy="622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700" y="228600"/>
            <a:ext cx="190500" cy="622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228600"/>
            <a:ext cx="190500" cy="622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100" y="228600"/>
            <a:ext cx="190500" cy="6223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0400" y="228600"/>
            <a:ext cx="190500" cy="622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5100" y="228600"/>
            <a:ext cx="190500" cy="622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9800" y="228600"/>
            <a:ext cx="190500" cy="622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4500" y="228600"/>
            <a:ext cx="190500" cy="622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0" y="228600"/>
            <a:ext cx="190500" cy="622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2500" y="3378200"/>
            <a:ext cx="6921500" cy="4622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0800" y="3378200"/>
            <a:ext cx="5994400" cy="46228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7500" y="1638300"/>
            <a:ext cx="7366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800" b="0" i="0" u="none" strike="noStrike">
                <a:solidFill>
                  <a:srgbClr val="FFFFFF"/>
                </a:solidFill>
                <a:latin typeface="paybooc ExtraBol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695700" y="1587500"/>
            <a:ext cx="11785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800" b="0" i="0" u="none" strike="noStrike">
                <a:solidFill>
                  <a:srgbClr val="373737"/>
                </a:solidFill>
                <a:ea typeface="paybooc Bold"/>
              </a:rPr>
              <a:t>스테이지</a:t>
            </a:r>
            <a:r>
              <a:rPr lang="en-US" sz="48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4800" b="0" i="0" u="none" strike="noStrike">
                <a:solidFill>
                  <a:srgbClr val="373737"/>
                </a:solidFill>
                <a:ea typeface="paybooc Bold"/>
              </a:rPr>
              <a:t>보상</a:t>
            </a:r>
            <a:r>
              <a:rPr lang="en-US" sz="48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4800" b="0" i="0" u="none" strike="noStrike">
                <a:solidFill>
                  <a:srgbClr val="373737"/>
                </a:solidFill>
                <a:ea typeface="paybooc Bold"/>
              </a:rPr>
              <a:t>결정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22500" y="2997200"/>
            <a:ext cx="1854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게임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ovis loop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중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0" y="2997200"/>
            <a:ext cx="1714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게임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세피리아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중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985000" y="8572500"/>
            <a:ext cx="43942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스테이지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결정을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보상도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결정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495300"/>
            <a:ext cx="16891000" cy="9296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300" y="1447800"/>
            <a:ext cx="15532100" cy="1041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300" y="228600"/>
            <a:ext cx="190500" cy="622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00" y="228600"/>
            <a:ext cx="190500" cy="622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700" y="228600"/>
            <a:ext cx="190500" cy="622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228600"/>
            <a:ext cx="190500" cy="622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100" y="228600"/>
            <a:ext cx="190500" cy="6223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0400" y="228600"/>
            <a:ext cx="190500" cy="622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5100" y="228600"/>
            <a:ext cx="190500" cy="622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9800" y="228600"/>
            <a:ext cx="190500" cy="622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4500" y="228600"/>
            <a:ext cx="190500" cy="622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0" y="228600"/>
            <a:ext cx="190500" cy="622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8300" y="3086100"/>
            <a:ext cx="10083800" cy="5791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695700" y="1587500"/>
            <a:ext cx="11785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800" b="0" i="0" u="none" strike="noStrike">
                <a:solidFill>
                  <a:srgbClr val="373737"/>
                </a:solidFill>
                <a:ea typeface="paybooc Bold"/>
              </a:rPr>
              <a:t>영구</a:t>
            </a:r>
            <a:r>
              <a:rPr lang="en-US" sz="48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4800" b="0" i="0" u="none" strike="noStrike">
                <a:solidFill>
                  <a:srgbClr val="373737"/>
                </a:solidFill>
                <a:ea typeface="paybooc Bold"/>
              </a:rPr>
              <a:t>재화</a:t>
            </a:r>
            <a:r>
              <a:rPr lang="en-US" sz="48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4800" b="0" i="0" u="none" strike="noStrike">
                <a:solidFill>
                  <a:srgbClr val="373737"/>
                </a:solidFill>
                <a:ea typeface="paybooc Bold"/>
              </a:rPr>
              <a:t>획득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62100" y="1638300"/>
            <a:ext cx="7874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800" b="0" i="0" u="none" strike="noStrike">
                <a:solidFill>
                  <a:srgbClr val="FFFFFF"/>
                </a:solidFill>
                <a:latin typeface="paybooc ExtraBold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38300" y="2730500"/>
            <a:ext cx="1854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게임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ovis loop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중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103100" y="3708400"/>
            <a:ext cx="50419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플레이어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사망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후에도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유지되는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재화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179300" y="4660900"/>
            <a:ext cx="48260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몬스터를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죽이고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획득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할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있도록</a:t>
            </a:r>
            <a:b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</a:b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설계할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예정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0A0BC19-0FE3-FFD3-8DA9-11CC4D4C934C}"/>
              </a:ext>
            </a:extLst>
          </p:cNvPr>
          <p:cNvGrpSpPr/>
          <p:nvPr/>
        </p:nvGrpSpPr>
        <p:grpSpPr>
          <a:xfrm>
            <a:off x="10726399" y="7261651"/>
            <a:ext cx="2308680" cy="927360"/>
            <a:chOff x="10726399" y="7261651"/>
            <a:chExt cx="2308680" cy="92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BE692698-887F-79FB-C4AA-F8BC12E889CF}"/>
                    </a:ext>
                  </a:extLst>
                </p14:cNvPr>
                <p14:cNvContentPartPr/>
                <p14:nvPr/>
              </p14:nvContentPartPr>
              <p14:xfrm>
                <a:off x="10726399" y="7286851"/>
                <a:ext cx="903600" cy="90216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BE692698-887F-79FB-C4AA-F8BC12E889C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690399" y="7251211"/>
                  <a:ext cx="975240" cy="9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C437D09A-8E91-DAAB-7D78-5F3D20C07699}"/>
                    </a:ext>
                  </a:extLst>
                </p14:cNvPr>
                <p14:cNvContentPartPr/>
                <p14:nvPr/>
              </p14:nvContentPartPr>
              <p14:xfrm>
                <a:off x="11627479" y="7261651"/>
                <a:ext cx="1407600" cy="46332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C437D09A-8E91-DAAB-7D78-5F3D20C0769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591839" y="7225651"/>
                  <a:ext cx="1479240" cy="534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420603BA-80C4-AEE3-2846-AED2C47DECC2}"/>
              </a:ext>
            </a:extLst>
          </p:cNvPr>
          <p:cNvSpPr txBox="1"/>
          <p:nvPr/>
        </p:nvSpPr>
        <p:spPr>
          <a:xfrm>
            <a:off x="13132484" y="70474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재화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495300"/>
            <a:ext cx="16891000" cy="9296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300" y="1447800"/>
            <a:ext cx="15532100" cy="1041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300" y="228600"/>
            <a:ext cx="190500" cy="622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00" y="228600"/>
            <a:ext cx="190500" cy="622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700" y="228600"/>
            <a:ext cx="190500" cy="622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228600"/>
            <a:ext cx="190500" cy="622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100" y="228600"/>
            <a:ext cx="190500" cy="6223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0400" y="228600"/>
            <a:ext cx="190500" cy="622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5100" y="228600"/>
            <a:ext cx="190500" cy="622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9800" y="228600"/>
            <a:ext cx="190500" cy="622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4500" y="228600"/>
            <a:ext cx="190500" cy="622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0" y="228600"/>
            <a:ext cx="190500" cy="622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1500" y="3276600"/>
            <a:ext cx="6172200" cy="4584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9900" y="3276600"/>
            <a:ext cx="7277100" cy="46228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3695700" y="1587500"/>
            <a:ext cx="11785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800" b="0" i="0" u="none" strike="noStrike">
                <a:solidFill>
                  <a:srgbClr val="373737"/>
                </a:solidFill>
                <a:ea typeface="paybooc Bold"/>
              </a:rPr>
              <a:t>강화소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62100" y="1638300"/>
            <a:ext cx="7874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800" b="0" i="0" u="none" strike="noStrike">
                <a:solidFill>
                  <a:srgbClr val="FFFFFF"/>
                </a:solidFill>
                <a:latin typeface="paybooc ExtraBold"/>
              </a:rPr>
              <a:t>04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66900" y="2933700"/>
            <a:ext cx="1854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게임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ovis loop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중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359900" y="2933700"/>
            <a:ext cx="1854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게임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ovis loop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중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495300"/>
            <a:ext cx="16891000" cy="9296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300" y="1447800"/>
            <a:ext cx="155321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0" y="3136900"/>
            <a:ext cx="10541000" cy="952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900" y="4064000"/>
            <a:ext cx="102743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0" y="4305300"/>
            <a:ext cx="10541000" cy="952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8600" y="5232400"/>
            <a:ext cx="102616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0" y="5473700"/>
            <a:ext cx="10541000" cy="952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900" y="6400800"/>
            <a:ext cx="102743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0" y="6642100"/>
            <a:ext cx="10541000" cy="952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8600" y="7569200"/>
            <a:ext cx="102743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0" y="7823200"/>
            <a:ext cx="10541000" cy="952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5900" y="8750300"/>
            <a:ext cx="10274300" cy="127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8300" y="228600"/>
            <a:ext cx="190500" cy="622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3000" y="228600"/>
            <a:ext cx="190500" cy="622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7700" y="228600"/>
            <a:ext cx="190500" cy="622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2400" y="228600"/>
            <a:ext cx="190500" cy="622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7100" y="228600"/>
            <a:ext cx="190500" cy="6223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60400" y="228600"/>
            <a:ext cx="190500" cy="622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35100" y="228600"/>
            <a:ext cx="190500" cy="622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09800" y="228600"/>
            <a:ext cx="190500" cy="622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84500" y="228600"/>
            <a:ext cx="190500" cy="622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59200" y="228600"/>
            <a:ext cx="190500" cy="6223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3009900" y="8102600"/>
            <a:ext cx="82296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몬스터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제작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및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플레이어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추적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시스템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구현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009900" y="6921500"/>
            <a:ext cx="82296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플레이어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능력치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구현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및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강화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아이템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제작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854200" y="8064500"/>
            <a:ext cx="9779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90A4A5"/>
                </a:solidFill>
                <a:latin typeface="paybooc ExtraBold"/>
              </a:rPr>
              <a:t>5</a:t>
            </a:r>
            <a:r>
              <a:rPr lang="ko-KR" sz="2800" b="0" i="0" u="none" strike="noStrike">
                <a:solidFill>
                  <a:srgbClr val="90A4A5"/>
                </a:solidFill>
                <a:ea typeface="paybooc ExtraBold"/>
              </a:rPr>
              <a:t>주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009900" y="5753100"/>
            <a:ext cx="82296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플레이어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이동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및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공격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애니메이션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구현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854200" y="6883400"/>
            <a:ext cx="9779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90A4A5"/>
                </a:solidFill>
                <a:latin typeface="paybooc ExtraBold"/>
              </a:rPr>
              <a:t>4</a:t>
            </a:r>
            <a:r>
              <a:rPr lang="ko-KR" sz="2800" b="0" i="0" u="none" strike="noStrike">
                <a:solidFill>
                  <a:srgbClr val="90A4A5"/>
                </a:solidFill>
                <a:ea typeface="paybooc ExtraBold"/>
              </a:rPr>
              <a:t>주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009900" y="4584700"/>
            <a:ext cx="82296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맵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제작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및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스테이지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추가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854200" y="5715000"/>
            <a:ext cx="9779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90A4A5"/>
                </a:solidFill>
                <a:latin typeface="paybooc ExtraBold"/>
              </a:rPr>
              <a:t>3</a:t>
            </a:r>
            <a:r>
              <a:rPr lang="ko-KR" sz="2800" b="0" i="0" u="none" strike="noStrike">
                <a:solidFill>
                  <a:srgbClr val="90A4A5"/>
                </a:solidFill>
                <a:ea typeface="paybooc ExtraBold"/>
              </a:rPr>
              <a:t>주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854200" y="4546600"/>
            <a:ext cx="9779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90A4A5"/>
                </a:solidFill>
                <a:latin typeface="paybooc ExtraBold"/>
              </a:rPr>
              <a:t>1,2</a:t>
            </a:r>
            <a:r>
              <a:rPr lang="ko-KR" sz="2800" b="0" i="0" u="none" strike="noStrike" dirty="0">
                <a:solidFill>
                  <a:srgbClr val="90A4A5"/>
                </a:solidFill>
                <a:ea typeface="paybooc ExtraBold"/>
              </a:rPr>
              <a:t>주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009900" y="3416300"/>
            <a:ext cx="82296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프레임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워크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개발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854200" y="3378200"/>
            <a:ext cx="9779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90A4A5"/>
                </a:solidFill>
                <a:latin typeface="paybooc ExtraBold"/>
              </a:rPr>
              <a:t>1,2</a:t>
            </a:r>
            <a:r>
              <a:rPr lang="ko-KR" sz="2800" b="0" i="0" u="none" strike="noStrike" dirty="0">
                <a:solidFill>
                  <a:srgbClr val="90A4A5"/>
                </a:solidFill>
                <a:ea typeface="paybooc ExtraBold"/>
              </a:rPr>
              <a:t>주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695700" y="1587500"/>
            <a:ext cx="11785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800" b="0" i="0" u="none" strike="noStrike">
                <a:solidFill>
                  <a:srgbClr val="373737"/>
                </a:solidFill>
                <a:ea typeface="paybooc Bold"/>
              </a:rPr>
              <a:t>개발</a:t>
            </a:r>
            <a:r>
              <a:rPr lang="en-US" sz="48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4800" b="0" i="0" u="none" strike="noStrike">
                <a:solidFill>
                  <a:srgbClr val="373737"/>
                </a:solidFill>
                <a:ea typeface="paybooc Bold"/>
              </a:rPr>
              <a:t>일정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562100" y="1638300"/>
            <a:ext cx="7874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800" b="0" i="0" u="none" strike="noStrike">
                <a:solidFill>
                  <a:srgbClr val="FFFFFF"/>
                </a:solidFill>
                <a:latin typeface="paybooc ExtraBold"/>
              </a:rPr>
              <a:t>05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495300"/>
            <a:ext cx="16891000" cy="9296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300" y="1447800"/>
            <a:ext cx="155321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0" y="3136900"/>
            <a:ext cx="10541000" cy="952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900" y="4064000"/>
            <a:ext cx="102743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0" y="4305300"/>
            <a:ext cx="10541000" cy="952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8600" y="5232400"/>
            <a:ext cx="102616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0" y="5473700"/>
            <a:ext cx="10541000" cy="952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900" y="6400800"/>
            <a:ext cx="102743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0" y="6642100"/>
            <a:ext cx="10541000" cy="952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8600" y="7569200"/>
            <a:ext cx="10274300" cy="12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8300" y="228600"/>
            <a:ext cx="190500" cy="622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3000" y="228600"/>
            <a:ext cx="190500" cy="622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7700" y="228600"/>
            <a:ext cx="190500" cy="622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2400" y="228600"/>
            <a:ext cx="190500" cy="622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7100" y="228600"/>
            <a:ext cx="190500" cy="6223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60400" y="228600"/>
            <a:ext cx="190500" cy="622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35100" y="228600"/>
            <a:ext cx="190500" cy="622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09800" y="228600"/>
            <a:ext cx="190500" cy="622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84500" y="228600"/>
            <a:ext cx="190500" cy="622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59200" y="228600"/>
            <a:ext cx="190500" cy="6223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3009900" y="6921500"/>
            <a:ext cx="82296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400" b="0" i="0" u="none" strike="noStrike" spc="-100" dirty="0">
                <a:solidFill>
                  <a:srgbClr val="373737"/>
                </a:solidFill>
                <a:ea typeface="Noto Sans CJK KR DemiLight"/>
              </a:rPr>
              <a:t>보스 몬스터 제작</a:t>
            </a:r>
            <a:r>
              <a:rPr lang="ko-KR" altLang="en-US" sz="2400" spc="-100" dirty="0">
                <a:solidFill>
                  <a:srgbClr val="373737"/>
                </a:solidFill>
                <a:ea typeface="Noto Sans CJK KR DemiLight"/>
              </a:rPr>
              <a:t> 및</a:t>
            </a:r>
            <a:r>
              <a:rPr lang="en-US" sz="2400" b="0" i="0" u="none" strike="noStrike" spc="-100" dirty="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 dirty="0">
                <a:solidFill>
                  <a:srgbClr val="373737"/>
                </a:solidFill>
                <a:ea typeface="Noto Sans CJK KR DemiLight"/>
              </a:rPr>
              <a:t>마무리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854200" y="6883400"/>
            <a:ext cx="9779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90A4A5"/>
                </a:solidFill>
                <a:latin typeface="paybooc ExtraBold"/>
              </a:rPr>
              <a:t>9</a:t>
            </a:r>
            <a:r>
              <a:rPr lang="ko-KR" sz="2800" b="0" i="0" u="none" strike="noStrike">
                <a:solidFill>
                  <a:srgbClr val="90A4A5"/>
                </a:solidFill>
                <a:ea typeface="paybooc ExtraBold"/>
              </a:rPr>
              <a:t>주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009900" y="4584700"/>
            <a:ext cx="82296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몬스터와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플레이어의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피격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시스템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854200" y="5715000"/>
            <a:ext cx="9779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90A4A5"/>
                </a:solidFill>
                <a:latin typeface="paybooc ExtraBold"/>
              </a:rPr>
              <a:t>8</a:t>
            </a:r>
            <a:r>
              <a:rPr lang="ko-KR" sz="2800" b="0" i="0" u="none" strike="noStrike">
                <a:solidFill>
                  <a:srgbClr val="90A4A5"/>
                </a:solidFill>
                <a:ea typeface="paybooc ExtraBold"/>
              </a:rPr>
              <a:t>주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943100" y="4521200"/>
            <a:ext cx="7620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90A4A5"/>
                </a:solidFill>
                <a:latin typeface="paybooc ExtraBold"/>
              </a:rPr>
              <a:t>7</a:t>
            </a:r>
            <a:r>
              <a:rPr lang="ko-KR" sz="2800" b="0" i="0" u="none" strike="noStrike">
                <a:solidFill>
                  <a:srgbClr val="90A4A5"/>
                </a:solidFill>
                <a:ea typeface="paybooc ExtraBold"/>
              </a:rPr>
              <a:t>주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009900" y="3416300"/>
            <a:ext cx="82296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체력바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등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UI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제작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854200" y="3378200"/>
            <a:ext cx="9779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90A4A5"/>
                </a:solidFill>
                <a:latin typeface="paybooc ExtraBold"/>
              </a:rPr>
              <a:t>6</a:t>
            </a:r>
            <a:r>
              <a:rPr lang="ko-KR" sz="2800" b="0" i="0" u="none" strike="noStrike">
                <a:solidFill>
                  <a:srgbClr val="90A4A5"/>
                </a:solidFill>
                <a:ea typeface="paybooc ExtraBold"/>
              </a:rPr>
              <a:t>주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695700" y="1587500"/>
            <a:ext cx="11785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800" b="0" i="0" u="none" strike="noStrike">
                <a:solidFill>
                  <a:srgbClr val="373737"/>
                </a:solidFill>
                <a:ea typeface="paybooc Bold"/>
              </a:rPr>
              <a:t>개발</a:t>
            </a:r>
            <a:r>
              <a:rPr lang="en-US" sz="48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4800" b="0" i="0" u="none" strike="noStrike">
                <a:solidFill>
                  <a:srgbClr val="373737"/>
                </a:solidFill>
                <a:ea typeface="paybooc Bold"/>
              </a:rPr>
              <a:t>일정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562100" y="1638300"/>
            <a:ext cx="7874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800" b="0" i="0" u="none" strike="noStrike">
                <a:solidFill>
                  <a:srgbClr val="FFFFFF"/>
                </a:solidFill>
                <a:latin typeface="paybooc ExtraBold"/>
              </a:rPr>
              <a:t>05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009900" y="5715000"/>
            <a:ext cx="82296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 spc="-100" dirty="0">
                <a:solidFill>
                  <a:srgbClr val="373737"/>
                </a:solidFill>
                <a:ea typeface="Noto Sans CJK KR DemiLight"/>
              </a:rPr>
              <a:t>보스</a:t>
            </a:r>
            <a:r>
              <a:rPr lang="en-US" sz="2400" b="0" i="0" u="none" strike="noStrike" spc="-100" dirty="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 dirty="0">
                <a:solidFill>
                  <a:srgbClr val="373737"/>
                </a:solidFill>
                <a:ea typeface="Noto Sans CJK KR DemiLight"/>
              </a:rPr>
              <a:t>몬스터</a:t>
            </a:r>
            <a:r>
              <a:rPr lang="en-US" sz="2400" b="0" i="0" u="none" strike="noStrike" spc="-100" dirty="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 dirty="0">
                <a:solidFill>
                  <a:srgbClr val="373737"/>
                </a:solidFill>
                <a:ea typeface="Noto Sans CJK KR DemiLight"/>
              </a:rPr>
              <a:t>제작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495300"/>
            <a:ext cx="16903700" cy="9296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228600"/>
            <a:ext cx="190500" cy="622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0" y="228600"/>
            <a:ext cx="190500" cy="622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700" y="228600"/>
            <a:ext cx="190500" cy="622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228600"/>
            <a:ext cx="190500" cy="622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100" y="228600"/>
            <a:ext cx="190500" cy="622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0400" y="228600"/>
            <a:ext cx="190500" cy="622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5100" y="228600"/>
            <a:ext cx="190500" cy="622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9800" y="228600"/>
            <a:ext cx="190500" cy="622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00" y="228600"/>
            <a:ext cx="190500" cy="622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0" y="228600"/>
            <a:ext cx="190500" cy="622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600" y="3276600"/>
            <a:ext cx="7886700" cy="58293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054600" y="1473200"/>
            <a:ext cx="81788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>
                <a:solidFill>
                  <a:srgbClr val="373737"/>
                </a:solidFill>
                <a:ea typeface="paybooc ExtraBold"/>
              </a:rPr>
              <a:t>추가</a:t>
            </a:r>
            <a:r>
              <a:rPr lang="en-US" sz="5000" b="0" i="0" u="none" strike="noStrike">
                <a:solidFill>
                  <a:srgbClr val="373737"/>
                </a:solidFill>
                <a:latin typeface="paybooc ExtraBold"/>
              </a:rPr>
              <a:t> </a:t>
            </a:r>
            <a:r>
              <a:rPr lang="ko-KR" sz="5000" b="0" i="0" u="none" strike="noStrike">
                <a:solidFill>
                  <a:srgbClr val="373737"/>
                </a:solidFill>
                <a:ea typeface="paybooc ExtraBold"/>
              </a:rPr>
              <a:t>상세</a:t>
            </a:r>
            <a:r>
              <a:rPr lang="en-US" sz="5000" b="0" i="0" u="none" strike="noStrike">
                <a:solidFill>
                  <a:srgbClr val="373737"/>
                </a:solidFill>
                <a:latin typeface="paybooc ExtraBold"/>
              </a:rPr>
              <a:t> </a:t>
            </a:r>
            <a:r>
              <a:rPr lang="ko-KR" sz="5000" b="0" i="0" u="none" strike="noStrike">
                <a:solidFill>
                  <a:srgbClr val="373737"/>
                </a:solidFill>
                <a:ea typeface="paybooc ExtraBold"/>
              </a:rPr>
              <a:t>기획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38300" y="2590800"/>
            <a:ext cx="14859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게임</a:t>
            </a: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제목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14500" y="3124200"/>
            <a:ext cx="1320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devil's loop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38300" y="3822700"/>
            <a:ext cx="14859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게임</a:t>
            </a: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장르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14500" y="4356100"/>
            <a:ext cx="1701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로그라이트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RPG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673600" y="2590800"/>
            <a:ext cx="14859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게임</a:t>
            </a: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흐름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360400" y="2590800"/>
            <a:ext cx="10668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몬스터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436600" y="3124200"/>
            <a:ext cx="20701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목표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: 4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종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이상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360400" y="3670300"/>
            <a:ext cx="10668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보스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436600" y="4216400"/>
            <a:ext cx="2019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목표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: 1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이상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360400" y="4902200"/>
            <a:ext cx="10668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스킬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436600" y="5448300"/>
            <a:ext cx="20574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목표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: 2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이상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47800" y="7391400"/>
            <a:ext cx="22225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추석</a:t>
            </a: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주차</a:t>
            </a: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계획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24000" y="7937500"/>
            <a:ext cx="1714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게임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리소스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수집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24000" y="8343900"/>
            <a:ext cx="2159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게임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프레임워크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공부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360400" y="6146800"/>
            <a:ext cx="19685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스테이지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436600" y="6692900"/>
            <a:ext cx="25019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목표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: 8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스테이지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302</Words>
  <Application>Microsoft Office PowerPoint</Application>
  <PresentationFormat>사용자 지정</PresentationFormat>
  <Paragraphs>86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8" baseType="lpstr">
      <vt:lpstr>paybooc Medium</vt:lpstr>
      <vt:lpstr>Pretendard Bold</vt:lpstr>
      <vt:lpstr>Noto Sans CJK KR DemiLight</vt:lpstr>
      <vt:lpstr>paybooc Bold</vt:lpstr>
      <vt:lpstr>Calibri</vt:lpstr>
      <vt:lpstr>paybooc ExtraBold</vt:lpstr>
      <vt:lpstr>Arial</vt:lpstr>
      <vt:lpstr>Pretendard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재훈 이</cp:lastModifiedBy>
  <cp:revision>2</cp:revision>
  <dcterms:created xsi:type="dcterms:W3CDTF">2006-08-16T00:00:00Z</dcterms:created>
  <dcterms:modified xsi:type="dcterms:W3CDTF">2025-09-27T07:54:00Z</dcterms:modified>
</cp:coreProperties>
</file>